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9" r:id="rId5"/>
    <p:sldId id="258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1A129-FD49-4CFA-8D94-F00279A9F41C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68DEF-947E-485F-9ABD-E174BA17B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1A129-FD49-4CFA-8D94-F00279A9F41C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68DEF-947E-485F-9ABD-E174BA17B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1A129-FD49-4CFA-8D94-F00279A9F41C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68DEF-947E-485F-9ABD-E174BA17B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1A129-FD49-4CFA-8D94-F00279A9F41C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68DEF-947E-485F-9ABD-E174BA17B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1A129-FD49-4CFA-8D94-F00279A9F41C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68DEF-947E-485F-9ABD-E174BA17B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1A129-FD49-4CFA-8D94-F00279A9F41C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68DEF-947E-485F-9ABD-E174BA17B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1A129-FD49-4CFA-8D94-F00279A9F41C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68DEF-947E-485F-9ABD-E174BA17B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1A129-FD49-4CFA-8D94-F00279A9F41C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68DEF-947E-485F-9ABD-E174BA17B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1A129-FD49-4CFA-8D94-F00279A9F41C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68DEF-947E-485F-9ABD-E174BA17B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1A129-FD49-4CFA-8D94-F00279A9F41C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68DEF-947E-485F-9ABD-E174BA17B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1A129-FD49-4CFA-8D94-F00279A9F41C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68DEF-947E-485F-9ABD-E174BA17B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1A129-FD49-4CFA-8D94-F00279A9F41C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68DEF-947E-485F-9ABD-E174BA17B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Vedic_Sanskrit" TargetMode="External"/><Relationship Id="rId2" Type="http://schemas.openxmlformats.org/officeDocument/2006/relationships/hyperlink" Target="https://en.wikipedia.org/wiki/Hinduis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1714488"/>
            <a:ext cx="8513683" cy="1066800"/>
          </a:xfrm>
          <a:solidFill>
            <a:schemeClr val="accent1">
              <a:lumMod val="50000"/>
              <a:alpha val="99000"/>
            </a:schemeClr>
          </a:solidFill>
        </p:spPr>
        <p:txBody>
          <a:bodyPr anchor="ctr">
            <a:noAutofit/>
          </a:bodyPr>
          <a:lstStyle/>
          <a:p>
            <a:r>
              <a:rPr lang="en-IN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ESSENCE OF INDIAN TRADITIONAL KNOWLEDGE</a:t>
            </a:r>
            <a:r>
              <a:rPr lang="en-IN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MC-903A</a:t>
            </a:r>
            <a:r>
              <a:rPr lang="en-IN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IN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3571876"/>
            <a:ext cx="8659505" cy="871542"/>
          </a:xfrm>
        </p:spPr>
        <p:txBody>
          <a:bodyPr>
            <a:noAutofit/>
          </a:bodyPr>
          <a:lstStyle/>
          <a:p>
            <a:r>
              <a:rPr lang="en-I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 – </a:t>
            </a:r>
            <a:r>
              <a:rPr lang="en-I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(b)</a:t>
            </a:r>
            <a:endParaRPr lang="en-IN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8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en-IN" sz="28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N" sz="2800" b="1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Sandeep</a:t>
            </a:r>
            <a:r>
              <a:rPr lang="en-IN" sz="28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IN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 (Guest Faculty)</a:t>
            </a:r>
          </a:p>
          <a:p>
            <a:r>
              <a:rPr lang="en-IN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Mechanical Engineering Department</a:t>
            </a:r>
          </a:p>
        </p:txBody>
      </p:sp>
      <p:pic>
        <p:nvPicPr>
          <p:cNvPr id="4" name="Picture 3" descr="C:\Users\Admin\Desktop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340" y="228600"/>
            <a:ext cx="8443321" cy="11286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81667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Rig Vedas</a:t>
            </a:r>
            <a:endParaRPr lang="en-US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Rig Vedas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00108"/>
            <a:ext cx="8429684" cy="5572164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sz="3300" dirty="0" smtClean="0">
                <a:latin typeface="+mj-lt"/>
              </a:rPr>
              <a:t>The </a:t>
            </a:r>
            <a:r>
              <a:rPr lang="en-US" sz="3300" dirty="0" err="1" smtClean="0">
                <a:latin typeface="+mj-lt"/>
              </a:rPr>
              <a:t>Rigveda</a:t>
            </a:r>
            <a:r>
              <a:rPr lang="en-US" sz="3300" dirty="0" smtClean="0">
                <a:latin typeface="+mj-lt"/>
              </a:rPr>
              <a:t> or Rig Veda (Sanskrit: </a:t>
            </a:r>
            <a:r>
              <a:rPr lang="hi-IN" sz="3300" dirty="0" smtClean="0">
                <a:latin typeface="+mj-lt"/>
              </a:rPr>
              <a:t>ऋग्वेद </a:t>
            </a:r>
            <a:r>
              <a:rPr lang="en-US" sz="3300" dirty="0" err="1" smtClean="0">
                <a:latin typeface="+mj-lt"/>
              </a:rPr>
              <a:t>ṛgveda</a:t>
            </a:r>
            <a:r>
              <a:rPr lang="en-US" sz="3300" dirty="0" smtClean="0">
                <a:latin typeface="+mj-lt"/>
              </a:rPr>
              <a:t>, from </a:t>
            </a:r>
            <a:r>
              <a:rPr lang="en-US" sz="3300" dirty="0" err="1" smtClean="0">
                <a:latin typeface="+mj-lt"/>
              </a:rPr>
              <a:t>ṛc</a:t>
            </a:r>
            <a:r>
              <a:rPr lang="en-US" sz="3300" dirty="0" smtClean="0">
                <a:latin typeface="+mj-lt"/>
              </a:rPr>
              <a:t> "praise"[2] and </a:t>
            </a:r>
            <a:r>
              <a:rPr lang="en-US" sz="3300" dirty="0" err="1" smtClean="0">
                <a:latin typeface="+mj-lt"/>
              </a:rPr>
              <a:t>veda</a:t>
            </a:r>
            <a:r>
              <a:rPr lang="en-US" sz="3300" dirty="0" smtClean="0">
                <a:latin typeface="+mj-lt"/>
              </a:rPr>
              <a:t> "knowledge") is an ancient Indian collection of Vedic Sanskrit hymns (</a:t>
            </a:r>
            <a:r>
              <a:rPr lang="en-US" sz="3300" dirty="0" err="1" smtClean="0">
                <a:latin typeface="+mj-lt"/>
              </a:rPr>
              <a:t>sūktas</a:t>
            </a:r>
            <a:r>
              <a:rPr lang="en-US" sz="3300" dirty="0" smtClean="0">
                <a:latin typeface="+mj-lt"/>
              </a:rPr>
              <a:t>). It is one of the four sacred canonical Hindu texts (</a:t>
            </a:r>
            <a:r>
              <a:rPr lang="en-US" sz="3300" dirty="0" err="1" smtClean="0">
                <a:latin typeface="+mj-lt"/>
              </a:rPr>
              <a:t>śruti</a:t>
            </a:r>
            <a:r>
              <a:rPr lang="en-US" sz="3300" dirty="0" smtClean="0">
                <a:latin typeface="+mj-lt"/>
              </a:rPr>
              <a:t>) known as the Vedas.</a:t>
            </a:r>
          </a:p>
          <a:p>
            <a:pPr algn="just">
              <a:buNone/>
            </a:pPr>
            <a:r>
              <a:rPr lang="en-US" sz="3300" dirty="0" smtClean="0">
                <a:latin typeface="+mj-lt"/>
              </a:rPr>
              <a:t>	The </a:t>
            </a:r>
            <a:r>
              <a:rPr lang="en-US" sz="3300" dirty="0" err="1" smtClean="0">
                <a:latin typeface="+mj-lt"/>
              </a:rPr>
              <a:t>Rigveda</a:t>
            </a:r>
            <a:r>
              <a:rPr lang="en-US" sz="3300" dirty="0" smtClean="0">
                <a:latin typeface="+mj-lt"/>
              </a:rPr>
              <a:t> is the oldest known Vedic Sanskrit text. Its early layers are among the oldest extant texts in any Indo-European language. The sounds and texts of the </a:t>
            </a:r>
            <a:r>
              <a:rPr lang="en-US" sz="3300" dirty="0" err="1" smtClean="0">
                <a:latin typeface="+mj-lt"/>
              </a:rPr>
              <a:t>Rigveda</a:t>
            </a:r>
            <a:r>
              <a:rPr lang="en-US" sz="3300" dirty="0" smtClean="0">
                <a:latin typeface="+mj-lt"/>
              </a:rPr>
              <a:t> have been orally transmitted since the 2nd millennium BCE. </a:t>
            </a:r>
            <a:endParaRPr lang="en-US" sz="3300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	Philological</a:t>
            </a:r>
            <a:r>
              <a:rPr lang="en-US" dirty="0"/>
              <a:t> and linguistic evidence indicates that the bulk of the </a:t>
            </a:r>
            <a:r>
              <a:rPr lang="en-US" dirty="0" err="1"/>
              <a:t>Rigveda</a:t>
            </a:r>
            <a:r>
              <a:rPr lang="en-US" dirty="0"/>
              <a:t> </a:t>
            </a:r>
            <a:r>
              <a:rPr lang="en-US" dirty="0" err="1"/>
              <a:t>Samhita</a:t>
            </a:r>
            <a:r>
              <a:rPr lang="en-US" dirty="0"/>
              <a:t> was composed in the northwestern region of the Indian subcontinent (</a:t>
            </a:r>
            <a:r>
              <a:rPr lang="en-US" dirty="0" err="1"/>
              <a:t>Rigvedic</a:t>
            </a:r>
            <a:r>
              <a:rPr lang="en-US" dirty="0"/>
              <a:t> rivers), most likely between century 1500 and 1000 BCE, although a wider approximation of century 1900–1200 BCE has also been given.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85860"/>
            <a:ext cx="8501122" cy="500066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/>
              <a:t>			The text is layered, consisting of the </a:t>
            </a:r>
            <a:r>
              <a:rPr lang="en-US" dirty="0" err="1" smtClean="0"/>
              <a:t>Samhita</a:t>
            </a:r>
            <a:r>
              <a:rPr lang="en-US" dirty="0" smtClean="0"/>
              <a:t>, </a:t>
            </a:r>
            <a:r>
              <a:rPr lang="en-US" dirty="0" err="1" smtClean="0"/>
              <a:t>Brahmanas</a:t>
            </a:r>
            <a:r>
              <a:rPr lang="en-US" dirty="0" smtClean="0"/>
              <a:t>, </a:t>
            </a:r>
            <a:r>
              <a:rPr lang="en-US" dirty="0" err="1" smtClean="0"/>
              <a:t>Aranyakas</a:t>
            </a:r>
            <a:r>
              <a:rPr lang="en-US" dirty="0" smtClean="0"/>
              <a:t> and Upanishads. The </a:t>
            </a:r>
            <a:r>
              <a:rPr lang="en-US" dirty="0" err="1" smtClean="0"/>
              <a:t>Rigveda</a:t>
            </a:r>
            <a:r>
              <a:rPr lang="en-US" dirty="0" smtClean="0"/>
              <a:t> </a:t>
            </a:r>
            <a:r>
              <a:rPr lang="en-US" dirty="0" err="1" smtClean="0"/>
              <a:t>Samhita</a:t>
            </a:r>
            <a:r>
              <a:rPr lang="en-US" dirty="0" smtClean="0"/>
              <a:t> is the core text and is a collection of 10 books (</a:t>
            </a:r>
            <a:r>
              <a:rPr lang="en-US" dirty="0" err="1" smtClean="0"/>
              <a:t>maṇḍalas</a:t>
            </a:r>
            <a:r>
              <a:rPr lang="en-US" dirty="0" smtClean="0"/>
              <a:t>) with 1,028 hymns (</a:t>
            </a:r>
            <a:r>
              <a:rPr lang="en-US" dirty="0" err="1" smtClean="0"/>
              <a:t>sūktas</a:t>
            </a:r>
            <a:r>
              <a:rPr lang="en-US" dirty="0" smtClean="0"/>
              <a:t>) in about 10,600 verses. In the eight books – Books 2 through 9 – that were composed the earliest, the hymns predominantly discuss cosmology, rites, and rituals and praise deities. </a:t>
            </a:r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	The more recent books (Books 1 and 10) in part also deal with philosophical or speculative questions, virtues such as </a:t>
            </a:r>
            <a:r>
              <a:rPr lang="en-US" dirty="0" err="1" smtClean="0"/>
              <a:t>dāna</a:t>
            </a:r>
            <a:r>
              <a:rPr lang="en-US" dirty="0" smtClean="0"/>
              <a:t> (charity) in society, questions about the origin of the universe and the nature of the divine and other metaphysical issues in their hymns.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41438" indent="-258763">
              <a:buNone/>
            </a:pPr>
            <a:r>
              <a:rPr lang="en-US" dirty="0" smtClean="0"/>
              <a:t>Religion:		</a:t>
            </a:r>
            <a:r>
              <a:rPr lang="en-US" dirty="0" smtClean="0">
                <a:hlinkClick r:id="rId2" tooltip="Hinduism"/>
              </a:rPr>
              <a:t>Hinduism</a:t>
            </a:r>
            <a:endParaRPr lang="en-US" dirty="0" smtClean="0"/>
          </a:p>
          <a:p>
            <a:pPr marL="1341438" indent="-258763">
              <a:buNone/>
            </a:pPr>
            <a:r>
              <a:rPr lang="en-US" dirty="0" smtClean="0"/>
              <a:t>Language:	</a:t>
            </a:r>
            <a:r>
              <a:rPr lang="en-US" dirty="0" smtClean="0">
                <a:hlinkClick r:id="rId3" tooltip="Vedic Sanskrit"/>
              </a:rPr>
              <a:t>Vedic Sanskrit</a:t>
            </a:r>
            <a:endParaRPr lang="en-US" dirty="0" smtClean="0"/>
          </a:p>
          <a:p>
            <a:pPr marL="1341438" indent="-258763">
              <a:buNone/>
            </a:pPr>
            <a:r>
              <a:rPr lang="en-US" dirty="0" smtClean="0"/>
              <a:t>Period:		1500–1000 BCE</a:t>
            </a:r>
            <a:endParaRPr lang="en-US" baseline="30000" dirty="0" smtClean="0"/>
          </a:p>
          <a:p>
            <a:pPr marL="1341438" indent="-258763">
              <a:buNone/>
            </a:pPr>
            <a:r>
              <a:rPr lang="en-US" dirty="0" smtClean="0"/>
              <a:t>Chapters:		10 </a:t>
            </a:r>
            <a:r>
              <a:rPr lang="en-US" dirty="0" err="1" smtClean="0"/>
              <a:t>mandalas</a:t>
            </a:r>
            <a:endParaRPr lang="en-US" dirty="0" smtClean="0"/>
          </a:p>
          <a:p>
            <a:pPr marL="1341438" indent="-258763">
              <a:buNone/>
            </a:pPr>
            <a:r>
              <a:rPr lang="en-US" dirty="0" smtClean="0"/>
              <a:t>Verses:		10,552 mantras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32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ESSENCE OF INDIAN TRADITIONAL KNOWLEDGE (MC-903A)</vt:lpstr>
      <vt:lpstr>Rig Vedas</vt:lpstr>
      <vt:lpstr>Rig Vedas</vt:lpstr>
      <vt:lpstr>Slide 4</vt:lpstr>
      <vt:lpstr>Slide 5</vt:lpstr>
      <vt:lpstr>Slide 6</vt:lpstr>
      <vt:lpstr>Slide 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Rig Vedas</dc:title>
  <dc:creator>PARDEEP RANA</dc:creator>
  <cp:lastModifiedBy>PARDEEP RANA</cp:lastModifiedBy>
  <cp:revision>5</cp:revision>
  <dcterms:created xsi:type="dcterms:W3CDTF">2022-09-28T07:01:27Z</dcterms:created>
  <dcterms:modified xsi:type="dcterms:W3CDTF">2022-11-08T06:40:46Z</dcterms:modified>
</cp:coreProperties>
</file>